
<file path=[Content_Types].xml><?xml version="1.0" encoding="utf-8"?>
<Types xmlns="http://schemas.openxmlformats.org/package/2006/content-types">
  <Default Extension="png" ContentType="image/png"/>
  <Default Extension="ts" ContentType="vide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  <p:sldMasterId id="2147483685" r:id="rId5"/>
    <p:sldMasterId id="2147483691" r:id="rId6"/>
    <p:sldMasterId id="2147483694" r:id="rId7"/>
    <p:sldMasterId id="2147483697" r:id="rId8"/>
    <p:sldMasterId id="2147483687" r:id="rId9"/>
    <p:sldMasterId id="2147483709" r:id="rId10"/>
  </p:sldMasterIdLst>
  <p:notesMasterIdLst>
    <p:notesMasterId r:id="rId30"/>
  </p:notesMasterIdLst>
  <p:handoutMasterIdLst>
    <p:handoutMasterId r:id="rId31"/>
  </p:handoutMasterIdLst>
  <p:sldIdLst>
    <p:sldId id="267" r:id="rId11"/>
    <p:sldId id="276" r:id="rId12"/>
    <p:sldId id="277" r:id="rId13"/>
    <p:sldId id="284" r:id="rId14"/>
    <p:sldId id="278" r:id="rId15"/>
    <p:sldId id="279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80" r:id="rId24"/>
    <p:sldId id="281" r:id="rId25"/>
    <p:sldId id="292" r:id="rId26"/>
    <p:sldId id="282" r:id="rId27"/>
    <p:sldId id="283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1">
          <p15:clr>
            <a:srgbClr val="A4A3A4"/>
          </p15:clr>
        </p15:guide>
        <p15:guide id="7" orient="horz" pos="3979">
          <p15:clr>
            <a:srgbClr val="A4A3A4"/>
          </p15:clr>
        </p15:guide>
        <p15:guide id="8" orient="horz" pos="1248">
          <p15:clr>
            <a:srgbClr val="A4A3A4"/>
          </p15:clr>
        </p15:guide>
        <p15:guide id="9" orient="horz" pos="1839">
          <p15:clr>
            <a:srgbClr val="A4A3A4"/>
          </p15:clr>
        </p15:guide>
        <p15:guide id="10" orient="horz" pos="2745">
          <p15:clr>
            <a:srgbClr val="A4A3A4"/>
          </p15:clr>
        </p15:guide>
        <p15:guide id="11" orient="horz" pos="3542">
          <p15:clr>
            <a:srgbClr val="A4A3A4"/>
          </p15:clr>
        </p15:guide>
        <p15:guide id="12" orient="horz" pos="945">
          <p15:clr>
            <a:srgbClr val="A4A3A4"/>
          </p15:clr>
        </p15:guide>
        <p15:guide id="13" orient="horz" pos="870">
          <p15:clr>
            <a:srgbClr val="A4A3A4"/>
          </p15:clr>
        </p15:guide>
        <p15:guide id="14" orient="horz" pos="286">
          <p15:clr>
            <a:srgbClr val="A4A3A4"/>
          </p15:clr>
        </p15:guide>
        <p15:guide id="15" orient="horz" pos="558">
          <p15:clr>
            <a:srgbClr val="A4A3A4"/>
          </p15:clr>
        </p15:guide>
        <p15:guide id="16" pos="2959">
          <p15:clr>
            <a:srgbClr val="A4A3A4"/>
          </p15:clr>
        </p15:guide>
        <p15:guide id="17" pos="5421">
          <p15:clr>
            <a:srgbClr val="A4A3A4"/>
          </p15:clr>
        </p15:guide>
        <p15:guide id="18" pos="703">
          <p15:clr>
            <a:srgbClr val="A4A3A4"/>
          </p15:clr>
        </p15:guide>
        <p15:guide id="19" pos="864">
          <p15:clr>
            <a:srgbClr val="A4A3A4"/>
          </p15:clr>
        </p15:guide>
        <p15:guide id="20" pos="1227">
          <p15:clr>
            <a:srgbClr val="A4A3A4"/>
          </p15:clr>
        </p15:guide>
        <p15:guide id="21" pos="1388">
          <p15:clr>
            <a:srgbClr val="A4A3A4"/>
          </p15:clr>
        </p15:guide>
        <p15:guide id="22" pos="1750">
          <p15:clr>
            <a:srgbClr val="A4A3A4"/>
          </p15:clr>
        </p15:guide>
        <p15:guide id="23" pos="1911">
          <p15:clr>
            <a:srgbClr val="A4A3A4"/>
          </p15:clr>
        </p15:guide>
        <p15:guide id="24" pos="2275">
          <p15:clr>
            <a:srgbClr val="A4A3A4"/>
          </p15:clr>
        </p15:guide>
        <p15:guide id="25" pos="2435">
          <p15:clr>
            <a:srgbClr val="A4A3A4"/>
          </p15:clr>
        </p15:guide>
        <p15:guide id="26" pos="2799">
          <p15:clr>
            <a:srgbClr val="A4A3A4"/>
          </p15:clr>
        </p15:guide>
        <p15:guide id="27" pos="3322">
          <p15:clr>
            <a:srgbClr val="A4A3A4"/>
          </p15:clr>
        </p15:guide>
        <p15:guide id="28" pos="3483">
          <p15:clr>
            <a:srgbClr val="A4A3A4"/>
          </p15:clr>
        </p15:guide>
        <p15:guide id="29" pos="3847">
          <p15:clr>
            <a:srgbClr val="A4A3A4"/>
          </p15:clr>
        </p15:guide>
        <p15:guide id="30" pos="4008">
          <p15:clr>
            <a:srgbClr val="A4A3A4"/>
          </p15:clr>
        </p15:guide>
        <p15:guide id="31" pos="4371">
          <p15:clr>
            <a:srgbClr val="A4A3A4"/>
          </p15:clr>
        </p15:guide>
        <p15:guide id="32" pos="4530">
          <p15:clr>
            <a:srgbClr val="A4A3A4"/>
          </p15:clr>
        </p15:guide>
        <p15:guide id="33" pos="4895">
          <p15:clr>
            <a:srgbClr val="A4A3A4"/>
          </p15:clr>
        </p15:guide>
        <p15:guide id="34" pos="5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C2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016" autoAdjust="0"/>
  </p:normalViewPr>
  <p:slideViewPr>
    <p:cSldViewPr snapToGrid="0">
      <p:cViewPr varScale="1">
        <p:scale>
          <a:sx n="116" d="100"/>
          <a:sy n="116" d="100"/>
        </p:scale>
        <p:origin x="1272" y="108"/>
      </p:cViewPr>
      <p:guideLst>
        <p:guide orient="horz" pos="2160"/>
        <p:guide pos="2880"/>
        <p:guide pos="5420"/>
        <p:guide pos="340"/>
        <p:guide orient="horz" pos="3974"/>
        <p:guide orient="horz" pos="341"/>
        <p:guide orient="horz" pos="3979"/>
        <p:guide orient="horz" pos="1248"/>
        <p:guide orient="horz" pos="1839"/>
        <p:guide orient="horz" pos="2745"/>
        <p:guide orient="horz" pos="3542"/>
        <p:guide orient="horz" pos="945"/>
        <p:guide orient="horz" pos="870"/>
        <p:guide orient="horz" pos="286"/>
        <p:guide orient="horz" pos="558"/>
        <p:guide pos="2959"/>
        <p:guide pos="5421"/>
        <p:guide pos="703"/>
        <p:guide pos="864"/>
        <p:guide pos="1227"/>
        <p:guide pos="1388"/>
        <p:guide pos="1750"/>
        <p:guide pos="1911"/>
        <p:guide pos="2275"/>
        <p:guide pos="2435"/>
        <p:guide pos="2799"/>
        <p:guide pos="3322"/>
        <p:guide pos="3483"/>
        <p:guide pos="3847"/>
        <p:guide pos="4008"/>
        <p:guide pos="4371"/>
        <p:guide pos="4530"/>
        <p:guide pos="4895"/>
        <p:guide pos="50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Диаграмма трудоемкости при однократном цикле испытаний, </a:t>
            </a:r>
            <a:r>
              <a:rPr lang="ru-RU" sz="1200" dirty="0"/>
              <a:t>н</a:t>
            </a:r>
            <a:r>
              <a:rPr lang="en-US" sz="1200" dirty="0"/>
              <a:t>/</a:t>
            </a:r>
            <a:r>
              <a:rPr lang="ru-RU" sz="1200" dirty="0"/>
              <a:t>ч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Расчётный метод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Итоговая трудоемкость</c:v>
                </c:pt>
                <c:pt idx="1">
                  <c:v>Оформление протоколов испытаний (расчётов)</c:v>
                </c:pt>
                <c:pt idx="2">
                  <c:v>Проведение испытаний (расчётов)</c:v>
                </c:pt>
                <c:pt idx="3">
                  <c:v>Монтажные работы</c:v>
                </c:pt>
                <c:pt idx="4">
                  <c:v>Такелажные работы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24</c:v>
                </c:pt>
                <c:pt idx="2">
                  <c:v>24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Реальные испытания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Итоговая трудоемкость</c:v>
                </c:pt>
                <c:pt idx="1">
                  <c:v>Оформление протоколов испытаний (расчётов)</c:v>
                </c:pt>
                <c:pt idx="2">
                  <c:v>Проведение испытаний (расчётов)</c:v>
                </c:pt>
                <c:pt idx="3">
                  <c:v>Монтажные работы</c:v>
                </c:pt>
                <c:pt idx="4">
                  <c:v>Такелажные работы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74</c:v>
                </c:pt>
                <c:pt idx="1">
                  <c:v>24</c:v>
                </c:pt>
                <c:pt idx="2">
                  <c:v>30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732368272"/>
        <c:axId val="732370448"/>
      </c:barChart>
      <c:catAx>
        <c:axId val="73236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370448"/>
        <c:crosses val="autoZero"/>
        <c:auto val="1"/>
        <c:lblAlgn val="ctr"/>
        <c:lblOffset val="100"/>
        <c:noMultiLvlLbl val="0"/>
      </c:catAx>
      <c:valAx>
        <c:axId val="73237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368272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Диаграмма трудоемкости при многократных повторяющихся циклах испытаний (10 циклов), </a:t>
            </a:r>
            <a:r>
              <a:rPr lang="ru-RU" sz="1200" dirty="0"/>
              <a:t>н</a:t>
            </a:r>
            <a:r>
              <a:rPr lang="en-US" sz="1200" dirty="0"/>
              <a:t>/</a:t>
            </a:r>
            <a:r>
              <a:rPr lang="ru-RU" sz="1200" dirty="0"/>
              <a:t>ч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Расчётный метод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Итоговая трудоемкость</c:v>
                </c:pt>
                <c:pt idx="1">
                  <c:v>Оформление протоколов испытаний (расчётов)</c:v>
                </c:pt>
                <c:pt idx="2">
                  <c:v>Проведение испытаний (расчётов)</c:v>
                </c:pt>
                <c:pt idx="3">
                  <c:v>Монтажные работы</c:v>
                </c:pt>
                <c:pt idx="4">
                  <c:v>Такелажные работы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24</c:v>
                </c:pt>
                <c:pt idx="2">
                  <c:v>24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Реальные испытания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Итоговая трудоемкость</c:v>
                </c:pt>
                <c:pt idx="1">
                  <c:v>Оформление протоколов испытаний (расчётов)</c:v>
                </c:pt>
                <c:pt idx="2">
                  <c:v>Проведение испытаний (расчётов)</c:v>
                </c:pt>
                <c:pt idx="3">
                  <c:v>Монтажные работы</c:v>
                </c:pt>
                <c:pt idx="4">
                  <c:v>Такелажные работы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740</c:v>
                </c:pt>
                <c:pt idx="1">
                  <c:v>240</c:v>
                </c:pt>
                <c:pt idx="2">
                  <c:v>300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732373168"/>
        <c:axId val="732362288"/>
      </c:barChart>
      <c:catAx>
        <c:axId val="732373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362288"/>
        <c:crosses val="autoZero"/>
        <c:auto val="1"/>
        <c:lblAlgn val="ctr"/>
        <c:lblOffset val="100"/>
        <c:noMultiLvlLbl val="0"/>
      </c:catAx>
      <c:valAx>
        <c:axId val="73236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373168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1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5268831"/>
            <a:ext cx="498951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мероприятия/название площадки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3"/>
            <a:ext cx="6399213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5845148"/>
            <a:ext cx="4989513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6105197"/>
            <a:ext cx="4989513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260568" y="5157192"/>
            <a:ext cx="743003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28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1" y="361949"/>
            <a:ext cx="2242335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989" y="423989"/>
            <a:ext cx="1078305" cy="4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ts"/><Relationship Id="rId1" Type="http://schemas.microsoft.com/office/2007/relationships/media" Target="../media/media5.ts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pm.ru/optimization" TargetMode="External"/><Relationship Id="rId13" Type="http://schemas.openxmlformats.org/officeDocument/2006/relationships/image" Target="../media/image39.png"/><Relationship Id="rId3" Type="http://schemas.openxmlformats.org/officeDocument/2006/relationships/hyperlink" Target="https://apm.ru/analysis-of-strength-of-structures-made-of-composites" TargetMode="External"/><Relationship Id="rId7" Type="http://schemas.openxmlformats.org/officeDocument/2006/relationships/hyperlink" Target="https://apm.ru/analysis-of-strength-of-pipelines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m.ru/harmonic-analysis" TargetMode="External"/><Relationship Id="rId11" Type="http://schemas.openxmlformats.org/officeDocument/2006/relationships/hyperlink" Target="https://apm.ru/downloads/190/Attestation-Pasport.pdf" TargetMode="External"/><Relationship Id="rId5" Type="http://schemas.openxmlformats.org/officeDocument/2006/relationships/hyperlink" Target="https://apm.ru/fatigue-calculation" TargetMode="External"/><Relationship Id="rId10" Type="http://schemas.openxmlformats.org/officeDocument/2006/relationships/hyperlink" Target="https://apm.ru/apm-structure3d" TargetMode="External"/><Relationship Id="rId4" Type="http://schemas.openxmlformats.org/officeDocument/2006/relationships/hyperlink" Target="https://apm.ru/fracture-mechanics" TargetMode="External"/><Relationship Id="rId9" Type="http://schemas.openxmlformats.org/officeDocument/2006/relationships/hyperlink" Target="https://reestr.digital.gov.ru/reestr/304440/?sphrase_id=19574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614564" y="4225864"/>
            <a:ext cx="6399213" cy="206413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Лёвин Родион Александрович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направления прочностных расчётов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«СНИИП»</a:t>
            </a:r>
          </a:p>
          <a:p>
            <a:pPr>
              <a:spcBef>
                <a:spcPts val="0"/>
              </a:spcBef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4564" y="1685662"/>
            <a:ext cx="6399213" cy="1777278"/>
          </a:xfrm>
        </p:spPr>
        <p:txBody>
          <a:bodyPr/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численного моделирования (метод конечных элементов) для решения ряда проблем при механических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испытаниях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ядерного приборостроения.</a:t>
            </a:r>
          </a:p>
        </p:txBody>
      </p:sp>
    </p:spTree>
    <p:extLst>
      <p:ext uri="{BB962C8B-B14F-4D97-AF65-F5344CB8AC3E}">
        <p14:creationId xmlns:p14="http://schemas.microsoft.com/office/powerpoint/2010/main" val="11041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Детализированные расчеты болтовых соединений при статических и динамических нагрузках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74573" y="5997146"/>
            <a:ext cx="584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НДС болтового соединения М12 (режим ПА).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болты 2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801" y="1862771"/>
            <a:ext cx="6433320" cy="37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6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 расчеты одиночных (многократных) ударов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47137" y="5701086"/>
                <a:ext cx="5868063" cy="818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Общий вид ударного копра К-200. </a:t>
                </a:r>
              </a:p>
              <a:p>
                <a:pPr lvl="0" algn="ctr"/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Эквивалент ударной нагрузки с ускорением до 1000 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 (10000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  <m:r>
                          <a:rPr lang="en-US" sz="1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ru-RU" sz="1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37" y="5701086"/>
                <a:ext cx="5868063" cy="818622"/>
              </a:xfrm>
              <a:prstGeom prst="rect">
                <a:avLst/>
              </a:prstGeom>
              <a:blipFill rotWithShape="0">
                <a:blip r:embed="rId2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3" y="1828979"/>
            <a:ext cx="6550735" cy="38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6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 расчеты одиночных (многократных) ударов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47137" y="5701086"/>
                <a:ext cx="586806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Анимация НДС корпуса расчётной модели блока БДИГ-36 (сталь 12х18н10т) при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горизонтальном одиночном ударе 1000 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  <m:r>
                          <a:rPr lang="en-US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ru-RU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lvl="0" algn="ctr"/>
                <a:endPara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37" y="5701086"/>
                <a:ext cx="5868063" cy="1015663"/>
              </a:xfrm>
              <a:prstGeom prst="rect">
                <a:avLst/>
              </a:prstGeom>
              <a:blipFill rotWithShape="0">
                <a:blip r:embed="rId4"/>
                <a:stretch>
                  <a:fillRect t="-1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удар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260" y="1598335"/>
            <a:ext cx="7178324" cy="37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6000">
              <a:schemeClr val="bg1"/>
            </a:gs>
            <a:gs pos="3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 расчеты одиночных (многократных) ударов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47137" y="5701086"/>
                <a:ext cx="5868063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Полные спектры приведенных напряжений по </a:t>
                </a:r>
                <a:r>
                  <a:rPr lang="ru-RU" sz="14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Мизесу</a:t>
                </a: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составных частей изделия (с учетом крепежного хомута) при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горизонтальном одиночном ударе 1000 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  <m:r>
                          <a:rPr lang="en-US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ru-RU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lvl="0" algn="ctr"/>
                <a:endPara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37" y="5701086"/>
                <a:ext cx="5868063" cy="1231106"/>
              </a:xfrm>
              <a:prstGeom prst="rect">
                <a:avLst/>
              </a:prstGeom>
              <a:blipFill rotWithShape="0">
                <a:blip r:embed="rId2"/>
                <a:stretch>
                  <a:fillRect t="-9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31" y="1532825"/>
            <a:ext cx="4578231" cy="41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6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996022" y="1085849"/>
            <a:ext cx="4950404" cy="27256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Расчетно-экспериментальная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валидация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8"/>
            <a:ext cx="7095392" cy="716572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9808" y="5477407"/>
            <a:ext cx="8268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нижней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(верхней) границы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диапазона повышенного вибрационного отклика изделия.</a:t>
            </a:r>
          </a:p>
          <a:p>
            <a:pPr lvl="0"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Погрешность резонансной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собственной) частоты расчётной модели блока БДГБ-13 не более ± 8 % относительно экспериментальных данных.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ralevin\Desktop\область датчик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343562"/>
            <a:ext cx="2647996" cy="193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2" y="3281627"/>
            <a:ext cx="2120626" cy="212062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04" y="1358411"/>
            <a:ext cx="2807171" cy="192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75" y="1365835"/>
            <a:ext cx="2812869" cy="190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ralevin\Desktop\13р1.b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04" y="3268358"/>
            <a:ext cx="2807171" cy="213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ralevin\Desktop\13Р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75" y="3260934"/>
            <a:ext cx="2812869" cy="2141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1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  <a:noFill/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оценка трудоемкости</a:t>
            </a:r>
            <a:b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(реальные испытания </a:t>
            </a:r>
            <a:r>
              <a:rPr lang="en-U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испытания расчётным методом).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877042456"/>
              </p:ext>
            </p:extLst>
          </p:nvPr>
        </p:nvGraphicFramePr>
        <p:xfrm>
          <a:off x="82450" y="2033893"/>
          <a:ext cx="4357745" cy="36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9391" y="1222130"/>
            <a:ext cx="855752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Диаграммы трудоемкости вибрационных испытаний типового крупногабаритного изделия (шкаф 2100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x800x800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мм)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82123543"/>
              </p:ext>
            </p:extLst>
          </p:nvPr>
        </p:nvGraphicFramePr>
        <p:xfrm>
          <a:off x="4658569" y="2033893"/>
          <a:ext cx="4357745" cy="36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76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  <a:noFill/>
        </p:spPr>
        <p:txBody>
          <a:bodyPr/>
          <a:lstStyle/>
          <a:p>
            <a:pPr algn="ctr"/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 развития численного моделирования.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2622" y="2080642"/>
            <a:ext cx="3742686" cy="225246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549227" y="4414278"/>
            <a:ext cx="2869475" cy="1853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146" y="1437731"/>
            <a:ext cx="29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Расчеты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трещиностойкость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(дефектоскопия)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68" y="2080642"/>
            <a:ext cx="3741589" cy="22524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762" y="4414278"/>
            <a:ext cx="2895600" cy="1724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4227" y="1576230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Расчеты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термопрочность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и теплопроводность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87383" y="1550126"/>
            <a:ext cx="7463246" cy="3291840"/>
          </a:xfrm>
        </p:spPr>
        <p:txBody>
          <a:bodyPr/>
          <a:lstStyle/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382" y="513806"/>
            <a:ext cx="7027817" cy="708324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6754" y="1663337"/>
            <a:ext cx="8456023" cy="390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численного моделирования 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ряда проблем при механических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испытаниях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ядерного приборостроения позволяет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расчетно-экспериментальную оценку подтверждения соответствия</a:t>
            </a:r>
          </a:p>
          <a:p>
            <a:pPr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возможности испытательной лаборатории</a:t>
            </a:r>
          </a:p>
          <a:p>
            <a:pPr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 трудозатраты и ресурсоемкость</a:t>
            </a:r>
          </a:p>
        </p:txBody>
      </p:sp>
    </p:spTree>
    <p:extLst>
      <p:ext uri="{BB962C8B-B14F-4D97-AF65-F5344CB8AC3E}">
        <p14:creationId xmlns:p14="http://schemas.microsoft.com/office/powerpoint/2010/main" val="35148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87383" y="1550126"/>
            <a:ext cx="7463246" cy="3291840"/>
          </a:xfrm>
        </p:spPr>
        <p:txBody>
          <a:bodyPr/>
          <a:lstStyle/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382" y="513806"/>
            <a:ext cx="7027817" cy="708324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применяемой специализированной системе инженерного</a:t>
            </a:r>
            <a:b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(</a:t>
            </a:r>
            <a:r>
              <a:rPr lang="en-U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CAE) APM </a:t>
            </a:r>
            <a:r>
              <a:rPr lang="en-US" sz="20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StructFEM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7382" y="1477107"/>
            <a:ext cx="8205987" cy="45983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006" y="2525629"/>
            <a:ext cx="2293087" cy="749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408" y="1624188"/>
            <a:ext cx="6129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функциональные возможности (опции):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Composite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расчет конструкций из композиционных материалов;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Fracture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механика разрушения;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Fatigue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расчет выносливости;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Harmonic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гармонический анализ;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Pipe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расчет элементов трубопроводов;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TopOpt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топологическая оптимизация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 APM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StructFEM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зарегистрирован в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Реестре российских программ для ЭВМ и баз данных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Расчетное ядро продукта APM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StructFEM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модуль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APM Structure3D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имеет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аттестационный паспорт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программного средства, выданный РОСТЕХНАДЗОР, ФБУ "НТЦ ЯРБ".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109" y="1511230"/>
            <a:ext cx="1589703" cy="23008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0110" y="3817771"/>
            <a:ext cx="1589703" cy="22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39748" y="1149032"/>
            <a:ext cx="4733926" cy="1236510"/>
          </a:xfrm>
        </p:spPr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Тел.: +7 </a:t>
            </a:r>
            <a:r>
              <a:rPr lang="ru-RU" dirty="0" smtClean="0"/>
              <a:t>(49</a:t>
            </a:r>
            <a:r>
              <a:rPr lang="en-US" dirty="0" smtClean="0"/>
              <a:t>9</a:t>
            </a:r>
            <a:r>
              <a:rPr lang="ru-RU" dirty="0" smtClean="0"/>
              <a:t>) 968 60 60</a:t>
            </a:r>
            <a:r>
              <a:rPr lang="ru-RU" dirty="0"/>
              <a:t>, доб. </a:t>
            </a:r>
            <a:r>
              <a:rPr lang="ru-RU" dirty="0" smtClean="0"/>
              <a:t>1372</a:t>
            </a:r>
            <a:endParaRPr lang="ru-RU" dirty="0"/>
          </a:p>
          <a:p>
            <a:r>
              <a:rPr lang="ru-RU" dirty="0"/>
              <a:t>Моб. тел.: +7 </a:t>
            </a:r>
            <a:r>
              <a:rPr lang="ru-RU" dirty="0" smtClean="0"/>
              <a:t>(981) 838 66 36</a:t>
            </a:r>
            <a:endParaRPr lang="ru-RU" dirty="0"/>
          </a:p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en-US" dirty="0" err="1" smtClean="0"/>
              <a:t>RALevin</a:t>
            </a:r>
            <a:r>
              <a:rPr lang="ru-RU" dirty="0" smtClean="0"/>
              <a:t>@</a:t>
            </a:r>
            <a:r>
              <a:rPr lang="en-US" dirty="0" err="1" smtClean="0"/>
              <a:t>sniip</a:t>
            </a:r>
            <a:r>
              <a:rPr lang="ru-RU" dirty="0" smtClean="0"/>
              <a:t>.</a:t>
            </a:r>
            <a:r>
              <a:rPr lang="ru-RU" dirty="0" err="1" smtClean="0"/>
              <a:t>ru</a:t>
            </a:r>
            <a:endParaRPr lang="ru-RU" dirty="0"/>
          </a:p>
          <a:p>
            <a:r>
              <a:rPr lang="ru-RU" dirty="0" err="1" smtClean="0"/>
              <a:t>www</a:t>
            </a:r>
            <a:r>
              <a:rPr lang="ru-RU" dirty="0" smtClean="0"/>
              <a:t>.</a:t>
            </a:r>
            <a:r>
              <a:rPr lang="en-US" dirty="0" err="1" smtClean="0"/>
              <a:t>sniip</a:t>
            </a:r>
            <a:r>
              <a:rPr lang="ru-RU" dirty="0" smtClean="0"/>
              <a:t>.</a:t>
            </a:r>
            <a:r>
              <a:rPr lang="en-US" dirty="0" err="1" smtClean="0"/>
              <a:t>ru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49" y="2871482"/>
            <a:ext cx="4733925" cy="1850147"/>
          </a:xfrm>
        </p:spPr>
        <p:txBody>
          <a:bodyPr/>
          <a:lstStyle/>
          <a:p>
            <a:r>
              <a:rPr lang="ru-RU" dirty="0" smtClean="0"/>
              <a:t>Коллектив разработчиков:</a:t>
            </a:r>
          </a:p>
          <a:p>
            <a:pPr lvl="0"/>
            <a:endParaRPr lang="ru-RU" sz="1400" b="0" dirty="0" smtClean="0">
              <a:solidFill>
                <a:prstClr val="white"/>
              </a:solidFill>
            </a:endParaRPr>
          </a:p>
          <a:p>
            <a:pPr lvl="0"/>
            <a:r>
              <a:rPr lang="ru-RU" sz="1400" b="0" dirty="0" smtClean="0">
                <a:solidFill>
                  <a:prstClr val="white"/>
                </a:solidFill>
              </a:rPr>
              <a:t>Лёвин </a:t>
            </a:r>
            <a:r>
              <a:rPr lang="ru-RU" sz="1400" b="0" dirty="0">
                <a:solidFill>
                  <a:prstClr val="white"/>
                </a:solidFill>
              </a:rPr>
              <a:t>Родион </a:t>
            </a:r>
            <a:r>
              <a:rPr lang="ru-RU" sz="1400" b="0" dirty="0" smtClean="0">
                <a:solidFill>
                  <a:prstClr val="white"/>
                </a:solidFill>
              </a:rPr>
              <a:t>Александрович</a:t>
            </a:r>
            <a:endParaRPr lang="ru-RU" dirty="0" smtClean="0"/>
          </a:p>
          <a:p>
            <a:r>
              <a:rPr lang="ru-RU" sz="1400" b="0" dirty="0" err="1" smtClean="0"/>
              <a:t>Чебышов</a:t>
            </a:r>
            <a:r>
              <a:rPr lang="ru-RU" sz="1400" b="0" dirty="0" smtClean="0"/>
              <a:t> Сергей Борисович</a:t>
            </a:r>
          </a:p>
          <a:p>
            <a:r>
              <a:rPr lang="ru-RU" sz="1400" b="0" dirty="0" smtClean="0"/>
              <a:t>Журавлёв Алексей Владимирович</a:t>
            </a:r>
          </a:p>
          <a:p>
            <a:r>
              <a:rPr lang="ru-RU" sz="1400" b="0" dirty="0"/>
              <a:t>Дерябина Мария </a:t>
            </a:r>
            <a:r>
              <a:rPr lang="ru-RU" sz="1400" b="0" dirty="0" smtClean="0"/>
              <a:t>Дмитриевна</a:t>
            </a:r>
          </a:p>
          <a:p>
            <a:r>
              <a:rPr lang="ru-RU" sz="1400" b="0" dirty="0"/>
              <a:t>Королёв Алексей </a:t>
            </a:r>
            <a:r>
              <a:rPr lang="ru-RU" sz="1400" b="0" dirty="0" smtClean="0"/>
              <a:t>Андреевич</a:t>
            </a:r>
          </a:p>
          <a:p>
            <a:r>
              <a:rPr lang="ru-RU" sz="1400" b="0" dirty="0"/>
              <a:t>Козин Константин Андреевич </a:t>
            </a:r>
          </a:p>
          <a:p>
            <a:endParaRPr 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21453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39748" y="1222130"/>
            <a:ext cx="5043367" cy="510833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невозможность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испытаний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испытанного изделия, эксплуатируемого на объекте на соответствие новым, более жестким требованиям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боснование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и модернизации изделия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(оснастки) в части подтверждения механических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 конструкции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ысокая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трудозатратность и ресурсоемкость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испытаний на вибростойкость, ударостойкость,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сейсмостойкость 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при проведении механических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испытаний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ядерного приборостроения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15" y="4615366"/>
            <a:ext cx="2463605" cy="1479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90" y="4615366"/>
            <a:ext cx="2627025" cy="1477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56" y="1257149"/>
            <a:ext cx="2562874" cy="2634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4" y="4615366"/>
            <a:ext cx="2627026" cy="14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3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84770" y="1198552"/>
            <a:ext cx="8419615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собственные (резонансные) частоты по отраслевым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8" y="3798055"/>
            <a:ext cx="3664084" cy="1688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41" y="1567973"/>
            <a:ext cx="3547210" cy="1634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41" y="3851902"/>
            <a:ext cx="3547210" cy="1634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0190" y="5486179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БДАС-04. Первая форма колебаний  на частоте 38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Гц.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864" y="3105391"/>
            <a:ext cx="2560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БДАС-04.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колебаний  на частоте 6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Гц.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96864" y="5486179"/>
            <a:ext cx="2560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БДАС-04.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колебаний  на частоте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Гц.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26667" y="3243890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БДАС-04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93" y="1615496"/>
            <a:ext cx="25717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3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84770" y="1198552"/>
            <a:ext cx="8419615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Динамический анализ конструкции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93531" y="5735162"/>
            <a:ext cx="4273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Вибрационный отклик (горизонтальное воздействие) наиболее восприимчивых областей конструкции расчетной модели.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8643" y="5583115"/>
            <a:ext cx="2385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Установки контроля радиоактивного загрязнения.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26667" y="3243890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БДАС-04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846" y="1807416"/>
            <a:ext cx="2653719" cy="3594160"/>
          </a:xfrm>
          <a:prstGeom prst="rect">
            <a:avLst/>
          </a:prstGeom>
        </p:spPr>
      </p:pic>
      <p:pic>
        <p:nvPicPr>
          <p:cNvPr id="10" name="Собственные часто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14" y="1804701"/>
            <a:ext cx="6182630" cy="3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3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19808" y="1198552"/>
            <a:ext cx="8379069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вибростойкость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отраслевым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29260" y="523556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БДАГ-04. Детализация перемещений конструкции.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0918" y="3150672"/>
            <a:ext cx="1894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БДАГ-07Р.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10722" y="5327892"/>
            <a:ext cx="2518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БДАГ-07. Детализация напряжений в конструкции.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4" y="1471114"/>
            <a:ext cx="2526670" cy="18950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38" y="1854584"/>
            <a:ext cx="4493704" cy="34138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0" y="3607233"/>
            <a:ext cx="2542034" cy="16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3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сейсмостойкость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отраслевым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74573" y="5997146"/>
            <a:ext cx="5840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модель УКРЗ. 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НДС при режиме НУЭ+МРЗ.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Напр шка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190" y="1591906"/>
            <a:ext cx="6237391" cy="41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Детализированные расчеты болтовых соединений при статических и динамических нагрузках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74573" y="5997146"/>
            <a:ext cx="584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и детализированный спектры приведенных напряжений по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Мизесу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типовом соединении швеллеров силового каркаса стойки обработки информации СТО при НУЭ.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6" y="1793568"/>
            <a:ext cx="7934892" cy="40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3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Детализированные расчеты болтовых соединений при статических и динамических нагрузках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74573" y="5997146"/>
            <a:ext cx="584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спектр приведенных напряжений по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Мизесу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сечении болта М12 соединения швеллеров силового каркаса стойки обработки информации СТО при НУЭ.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0" y="1837186"/>
            <a:ext cx="5788550" cy="40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36000">
              <a:schemeClr val="bg1"/>
            </a:gs>
            <a:gs pos="79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40044" y="1198552"/>
            <a:ext cx="8458834" cy="2725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Детализированные расчеты болтовых соединений при статических и динамических нагрузках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808" y="369277"/>
            <a:ext cx="7095392" cy="852853"/>
          </a:xfrm>
        </p:spPr>
        <p:txBody>
          <a:bodyPr/>
          <a:lstStyle/>
          <a:p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численного моделирования, успешно реализованные в области аккредитации ЦМИ АО «СНИИП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474573" y="5997146"/>
            <a:ext cx="5840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НДС при моделировании условий затяжки болтового соединения М12 (режим НУЭ).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болты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1981" y="1926563"/>
            <a:ext cx="5954959" cy="34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70CDBD-5D5E-454C-8AAB-5A538B3240A7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2397593-A5A6-4CE3-85A0-A7312B8BE0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ED2945-42DA-4374-A250-A4F537B897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4047</TotalTime>
  <Words>756</Words>
  <Application>Microsoft Office PowerPoint</Application>
  <PresentationFormat>Экран (4:3)</PresentationFormat>
  <Paragraphs>190</Paragraphs>
  <Slides>19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Реализация численного моделирования (метод конечных элементов) для решения ряда проблем при механических испытаниях изделий ядерного приборостроения.</vt:lpstr>
      <vt:lpstr>Актуальные проблемы при проведении механических испытаний изделий ядерного приборостроения.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Задачи численного моделирования, успешно реализованные в области аккредитации ЦМИ АО «СНИИП». </vt:lpstr>
      <vt:lpstr>Сравнительная оценка трудоемкости (реальные испытания / испытания расчётным методом). </vt:lpstr>
      <vt:lpstr>Перспективные направления развития численного моделирования. </vt:lpstr>
      <vt:lpstr>Выводы. </vt:lpstr>
      <vt:lpstr>О применяемой специализированной системе инженерного анализа (CAE) APM StructFEM.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Лёвин Родион Александрович</cp:lastModifiedBy>
  <cp:revision>211</cp:revision>
  <dcterms:created xsi:type="dcterms:W3CDTF">2019-09-24T12:47:23Z</dcterms:created>
  <dcterms:modified xsi:type="dcterms:W3CDTF">2022-10-05T07:34:46Z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